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8" r:id="rId8"/>
    <p:sldId id="272" r:id="rId9"/>
    <p:sldId id="274" r:id="rId10"/>
    <p:sldId id="279" r:id="rId11"/>
    <p:sldId id="271" r:id="rId12"/>
    <p:sldId id="275" r:id="rId13"/>
    <p:sldId id="280" r:id="rId14"/>
    <p:sldId id="270" r:id="rId15"/>
    <p:sldId id="276" r:id="rId16"/>
    <p:sldId id="277" r:id="rId17"/>
    <p:sldId id="278" r:id="rId18"/>
    <p:sldId id="283" r:id="rId19"/>
    <p:sldId id="282" r:id="rId20"/>
    <p:sldId id="281" r:id="rId21"/>
    <p:sldId id="261" r:id="rId22"/>
    <p:sldId id="262" r:id="rId23"/>
    <p:sldId id="263" r:id="rId24"/>
    <p:sldId id="264" r:id="rId25"/>
    <p:sldId id="265" r:id="rId26"/>
    <p:sldId id="266" r:id="rId27"/>
    <p:sldId id="267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BCB26340-31F6-48ED-B81A-647EC4D9A775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4A649C4-8FF2-4DDF-941B-E5491B83E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A4A3C-BA35-41CA-9C56-8E0F6D9C1C2D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3FB1A-A2F4-43FF-84F2-06885C3C9E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32FED-B936-41E6-A818-4B7B34337B61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18F5F-8F38-4DB1-A3A0-C8D2E3770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968A2-B8BC-4DB1-BBF1-61422B44BD3C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3C6D4-0E62-4A2B-95C6-C4DC4B9243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6F9D0-680B-485B-8616-A022CD302911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7C969-AB89-4FAC-B6F3-5979A4602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0173D-A6B2-4108-895A-B942DEE17B78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BE02B-48CA-4991-9D39-0C1612F43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8C794-7735-4F15-83CF-01F46C77C120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6A77C03B-B2F7-4808-A2C9-8F8228B3B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B2A95-8E9E-4D99-9D2B-33706B280B3A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C726D-7255-470C-B502-F4344F748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35E1-753F-43B9-9B53-2E3AB83197D9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A5E88-EAA8-402B-8FE4-0113A8EB4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A2CA1BE8-618E-4877-84FD-18A77F3AC58A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B0D12B1B-CC44-4493-8A18-7DD722377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DFC798C8-2B08-4A7E-9E3B-E0F3801E61C8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F4FED498-9B77-4E90-A412-4115743294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C9FAD6-1538-4954-9E62-2A255BACFB0B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5D4AC5-2906-4908-9946-224A8BE6FC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3" r:id="rId6"/>
    <p:sldLayoutId id="2147483682" r:id="rId7"/>
    <p:sldLayoutId id="2147483689" r:id="rId8"/>
    <p:sldLayoutId id="2147483690" r:id="rId9"/>
    <p:sldLayoutId id="2147483681" r:id="rId10"/>
    <p:sldLayoutId id="2147483680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3" Type="http://schemas.openxmlformats.org/officeDocument/2006/relationships/slide" Target="slide26.xml"/><Relationship Id="rId7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5" Type="http://schemas.openxmlformats.org/officeDocument/2006/relationships/slide" Target="slide24.xml"/><Relationship Id="rId4" Type="http://schemas.openxmlformats.org/officeDocument/2006/relationships/slide" Target="slide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Тема: Технология приготовления мучных кондитерских изделий.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852936"/>
            <a:ext cx="8062912" cy="1752600"/>
          </a:xfrm>
        </p:spPr>
        <p:txBody>
          <a:bodyPr>
            <a:noAutofit/>
          </a:bodyPr>
          <a:lstStyle/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  Цель урока - обобщить изученный материал по приготовлению различного вида теста и изделий из него, выявить «трудные» места в приготовлении, установить причины выпуска продукции не соответствующей стандартам и наметить план мероприятий по устранению недостатков.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Вопросы: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smtClean="0"/>
              <a:t>С каким содержанием клейковины используют муку для бисквитного теста и почему?</a:t>
            </a:r>
          </a:p>
          <a:p>
            <a:r>
              <a:rPr lang="ru-RU" smtClean="0"/>
              <a:t>Какими способами можно приготовить бисквит?</a:t>
            </a:r>
          </a:p>
          <a:p>
            <a:r>
              <a:rPr lang="ru-RU" smtClean="0"/>
              <a:t>Как определить окончание процесса выпечки бисквита?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" descr="E:\урок\ррр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700" y="2278063"/>
            <a:ext cx="4899025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 descr="E:\урок\i (2)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52388"/>
            <a:ext cx="4824413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Схема приготовления заварного теста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75456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272338" y="5013325"/>
            <a:ext cx="1871662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Отделка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51050" y="1484313"/>
            <a:ext cx="1800225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Вода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16013" y="3068638"/>
            <a:ext cx="4032250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Добавление муки, заваривание, перемешивание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4075" y="4724400"/>
            <a:ext cx="1800225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Добавление яиц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51050" y="3860800"/>
            <a:ext cx="1800225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Охлаждение массы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8175" y="2276475"/>
            <a:ext cx="2232025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Нагрев массы до кипения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596188" y="1484313"/>
            <a:ext cx="1547812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Яйца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940425" y="1484313"/>
            <a:ext cx="1439863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Мука 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95738" y="1484313"/>
            <a:ext cx="1800225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Раствор соли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84888" y="6065838"/>
            <a:ext cx="1871662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Выпечка, охлаждение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95738" y="5805488"/>
            <a:ext cx="1871662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Отсаживание на листы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9388" y="5516563"/>
            <a:ext cx="3671887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Перекладывание массы в </a:t>
            </a:r>
            <a:r>
              <a:rPr lang="ru-RU" dirty="0" err="1"/>
              <a:t>кнондитерский</a:t>
            </a:r>
            <a:r>
              <a:rPr lang="ru-RU" dirty="0"/>
              <a:t> мешок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484313"/>
            <a:ext cx="1871663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Масло сливочное</a:t>
            </a:r>
          </a:p>
        </p:txBody>
      </p:sp>
      <p:cxnSp>
        <p:nvCxnSpPr>
          <p:cNvPr id="18" name="Прямая соединительная линия 17"/>
          <p:cNvCxnSpPr>
            <a:stCxn id="16" idx="2"/>
            <a:endCxn id="9" idx="1"/>
          </p:cNvCxnSpPr>
          <p:nvPr/>
        </p:nvCxnSpPr>
        <p:spPr>
          <a:xfrm>
            <a:off x="936625" y="2276475"/>
            <a:ext cx="971550" cy="360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71775" y="2205038"/>
            <a:ext cx="0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2" idx="2"/>
            <a:endCxn id="9" idx="3"/>
          </p:cNvCxnSpPr>
          <p:nvPr/>
        </p:nvCxnSpPr>
        <p:spPr>
          <a:xfrm flipH="1">
            <a:off x="4140200" y="2205038"/>
            <a:ext cx="755650" cy="43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11" idx="2"/>
            <a:endCxn id="6" idx="3"/>
          </p:cNvCxnSpPr>
          <p:nvPr/>
        </p:nvCxnSpPr>
        <p:spPr>
          <a:xfrm rot="5400000">
            <a:off x="5291932" y="2061369"/>
            <a:ext cx="1223962" cy="15113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885113" y="2205038"/>
            <a:ext cx="0" cy="2016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>
            <a:endCxn id="7" idx="3"/>
          </p:cNvCxnSpPr>
          <p:nvPr/>
        </p:nvCxnSpPr>
        <p:spPr>
          <a:xfrm rot="10800000" flipV="1">
            <a:off x="3924300" y="4221163"/>
            <a:ext cx="3960813" cy="8636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771775" y="3789363"/>
            <a:ext cx="0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771775" y="4581525"/>
            <a:ext cx="0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700338" y="5445125"/>
            <a:ext cx="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851275" y="6092825"/>
            <a:ext cx="1444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14" idx="3"/>
          </p:cNvCxnSpPr>
          <p:nvPr/>
        </p:nvCxnSpPr>
        <p:spPr>
          <a:xfrm>
            <a:off x="5867400" y="6200775"/>
            <a:ext cx="217488" cy="36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hape 43"/>
          <p:cNvCxnSpPr>
            <a:stCxn id="13" idx="3"/>
          </p:cNvCxnSpPr>
          <p:nvPr/>
        </p:nvCxnSpPr>
        <p:spPr>
          <a:xfrm flipV="1">
            <a:off x="7956550" y="5805488"/>
            <a:ext cx="360363" cy="65722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Вопросы: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smtClean="0"/>
              <a:t>В чем особенность заварного полуфабриката?</a:t>
            </a:r>
          </a:p>
          <a:p>
            <a:r>
              <a:rPr lang="ru-RU" smtClean="0"/>
              <a:t>Какова должна быть консистенция заварного теста?</a:t>
            </a:r>
          </a:p>
          <a:p>
            <a:r>
              <a:rPr lang="ru-RU" smtClean="0"/>
              <a:t>Почему при отсаживании теста используют насадку –зубчатую трубочку?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 descr="E:\урок\щщщ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2740025"/>
            <a:ext cx="4689475" cy="370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 descr="E:\урок\ццц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33375"/>
            <a:ext cx="5472113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Схема приготовления слоеного теста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388" y="1557338"/>
            <a:ext cx="140335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Масло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8313" y="2924175"/>
            <a:ext cx="1871662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Смешивание масла с мукой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19475" y="2636838"/>
            <a:ext cx="187325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Замес теста, </a:t>
            </a:r>
            <a:r>
              <a:rPr lang="ru-RU" dirty="0" err="1"/>
              <a:t>отлежка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40425" y="2636838"/>
            <a:ext cx="1871663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Раскатка теста (20-25мм)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272338" y="1557338"/>
            <a:ext cx="1547812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Соль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64163" y="1557338"/>
            <a:ext cx="1584325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Меланж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63938" y="1557338"/>
            <a:ext cx="1584325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Вода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835150" y="1557338"/>
            <a:ext cx="144145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Мука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92725" y="6065838"/>
            <a:ext cx="1871663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Охлаждение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132138" y="6065838"/>
            <a:ext cx="1871662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 раскатка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(6-10мм)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71550" y="6065838"/>
            <a:ext cx="1871663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Охлаждение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272338" y="3573463"/>
            <a:ext cx="1871662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Закладка масла в пласт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272338" y="4508500"/>
            <a:ext cx="1871662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 раскатка (18-20мм)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272338" y="5516563"/>
            <a:ext cx="1871662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 раскатка (10-11мм)</a:t>
            </a:r>
          </a:p>
        </p:txBody>
      </p:sp>
      <p:cxnSp>
        <p:nvCxnSpPr>
          <p:cNvPr id="19" name="Прямая соединительная линия 18"/>
          <p:cNvCxnSpPr>
            <a:stCxn id="3" idx="2"/>
          </p:cNvCxnSpPr>
          <p:nvPr/>
        </p:nvCxnSpPr>
        <p:spPr>
          <a:xfrm>
            <a:off x="881063" y="2349500"/>
            <a:ext cx="19050" cy="574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1979613" y="2349500"/>
            <a:ext cx="71437" cy="574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endCxn id="6" idx="1"/>
          </p:cNvCxnSpPr>
          <p:nvPr/>
        </p:nvCxnSpPr>
        <p:spPr>
          <a:xfrm rot="16200000" flipH="1">
            <a:off x="2753518" y="2367757"/>
            <a:ext cx="684213" cy="6477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211638" y="2349500"/>
            <a:ext cx="0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endCxn id="6" idx="3"/>
          </p:cNvCxnSpPr>
          <p:nvPr/>
        </p:nvCxnSpPr>
        <p:spPr>
          <a:xfrm rot="5400000">
            <a:off x="5094287" y="2547938"/>
            <a:ext cx="684213" cy="28733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8" idx="2"/>
          </p:cNvCxnSpPr>
          <p:nvPr/>
        </p:nvCxnSpPr>
        <p:spPr>
          <a:xfrm flipH="1">
            <a:off x="8027988" y="2349500"/>
            <a:ext cx="17462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5508625" y="2492375"/>
            <a:ext cx="25193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292725" y="3284538"/>
            <a:ext cx="647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hape 36"/>
          <p:cNvCxnSpPr>
            <a:stCxn id="7" idx="3"/>
            <a:endCxn id="15" idx="0"/>
          </p:cNvCxnSpPr>
          <p:nvPr/>
        </p:nvCxnSpPr>
        <p:spPr>
          <a:xfrm>
            <a:off x="7812088" y="3033713"/>
            <a:ext cx="395287" cy="53975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5" idx="2"/>
            <a:endCxn id="16" idx="0"/>
          </p:cNvCxnSpPr>
          <p:nvPr/>
        </p:nvCxnSpPr>
        <p:spPr>
          <a:xfrm>
            <a:off x="8207375" y="4365625"/>
            <a:ext cx="0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16" idx="2"/>
            <a:endCxn id="17" idx="0"/>
          </p:cNvCxnSpPr>
          <p:nvPr/>
        </p:nvCxnSpPr>
        <p:spPr>
          <a:xfrm>
            <a:off x="8207375" y="5300663"/>
            <a:ext cx="0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/>
          <p:nvPr/>
        </p:nvCxnSpPr>
        <p:spPr>
          <a:xfrm rot="10800000" flipV="1">
            <a:off x="7164388" y="6308725"/>
            <a:ext cx="863600" cy="28892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2" idx="1"/>
            <a:endCxn id="13" idx="3"/>
          </p:cNvCxnSpPr>
          <p:nvPr/>
        </p:nvCxnSpPr>
        <p:spPr>
          <a:xfrm flipH="1">
            <a:off x="5003800" y="6462713"/>
            <a:ext cx="288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13" idx="1"/>
            <a:endCxn id="14" idx="3"/>
          </p:cNvCxnSpPr>
          <p:nvPr/>
        </p:nvCxnSpPr>
        <p:spPr>
          <a:xfrm flipH="1">
            <a:off x="2843213" y="6462713"/>
            <a:ext cx="288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Соединительная линия уступом 48"/>
          <p:cNvCxnSpPr>
            <a:stCxn id="14" idx="1"/>
          </p:cNvCxnSpPr>
          <p:nvPr/>
        </p:nvCxnSpPr>
        <p:spPr>
          <a:xfrm rot="10800000" flipV="1">
            <a:off x="539750" y="6462713"/>
            <a:ext cx="431800" cy="39528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Продолжение схемы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713" y="5661025"/>
            <a:ext cx="1871662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Отделка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713" y="4652963"/>
            <a:ext cx="1871662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Выпечка, охлаждение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63713" y="3573463"/>
            <a:ext cx="1871662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Формование изделий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63713" y="2420938"/>
            <a:ext cx="1871662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охлаждение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63713" y="1412875"/>
            <a:ext cx="1871662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 раскатка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(5-6мм)</a:t>
            </a:r>
          </a:p>
        </p:txBody>
      </p:sp>
      <p:cxnSp>
        <p:nvCxnSpPr>
          <p:cNvPr id="9" name="Прямая соединительная линия 8"/>
          <p:cNvCxnSpPr>
            <a:stCxn id="7" idx="2"/>
            <a:endCxn id="6" idx="0"/>
          </p:cNvCxnSpPr>
          <p:nvPr/>
        </p:nvCxnSpPr>
        <p:spPr>
          <a:xfrm>
            <a:off x="2700338" y="2205038"/>
            <a:ext cx="0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2"/>
            <a:endCxn id="5" idx="0"/>
          </p:cNvCxnSpPr>
          <p:nvPr/>
        </p:nvCxnSpPr>
        <p:spPr>
          <a:xfrm>
            <a:off x="2700338" y="3213100"/>
            <a:ext cx="0" cy="360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2"/>
            <a:endCxn id="4" idx="0"/>
          </p:cNvCxnSpPr>
          <p:nvPr/>
        </p:nvCxnSpPr>
        <p:spPr>
          <a:xfrm>
            <a:off x="2700338" y="4365625"/>
            <a:ext cx="0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" idx="2"/>
            <a:endCxn id="3" idx="0"/>
          </p:cNvCxnSpPr>
          <p:nvPr/>
        </p:nvCxnSpPr>
        <p:spPr>
          <a:xfrm>
            <a:off x="2700338" y="5445125"/>
            <a:ext cx="0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Вопросы: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smtClean="0"/>
              <a:t>Для каких целей масло смешивают с мукой?</a:t>
            </a:r>
          </a:p>
          <a:p>
            <a:r>
              <a:rPr lang="ru-RU" smtClean="0"/>
              <a:t>Почему при разделке теста используют выемки с очень острыми краями?</a:t>
            </a:r>
          </a:p>
          <a:p>
            <a:r>
              <a:rPr lang="ru-RU" smtClean="0"/>
              <a:t>Какова должна быть температура воздуха в помещении при приготовлении слоеного теста?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3" descr="E:\урок\ллл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12976"/>
            <a:ext cx="3240360" cy="2101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1844824"/>
            <a:ext cx="5580112" cy="1399032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Какие виды изделий можно приготовить из разных видов теста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?</a:t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4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Назовите «трудные» места в приготовлении различных видов теста </a:t>
            </a:r>
            <a:endParaRPr lang="ru-RU" sz="3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30723" name="Picture 4" descr="E:\урок\ццц.jpe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980728"/>
            <a:ext cx="3071858" cy="2304256"/>
          </a:xfrm>
        </p:spPr>
      </p:pic>
      <p:pic>
        <p:nvPicPr>
          <p:cNvPr id="30724" name="Picture 2" descr="E:\урок\гг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4725095"/>
            <a:ext cx="3076978" cy="2132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83568" y="0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Подведение итогов</a:t>
            </a:r>
            <a:endParaRPr kumimoji="0" lang="ru-RU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316416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Критерии оценок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1746" name="Содержимое 5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2482850"/>
          </a:xfrm>
        </p:spPr>
        <p:txBody>
          <a:bodyPr/>
          <a:lstStyle/>
          <a:p>
            <a:r>
              <a:rPr lang="ru-RU" smtClean="0"/>
              <a:t>Количество баллов                 Оценка</a:t>
            </a:r>
          </a:p>
          <a:p>
            <a:r>
              <a:rPr lang="ru-RU" smtClean="0"/>
              <a:t>20 баллов и более                      «5»</a:t>
            </a:r>
          </a:p>
          <a:p>
            <a:r>
              <a:rPr lang="ru-RU" smtClean="0"/>
              <a:t>15 баллов                                      «4»</a:t>
            </a:r>
          </a:p>
          <a:p>
            <a:r>
              <a:rPr lang="ru-RU" smtClean="0"/>
              <a:t>10 баллов                                      «3»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Лист оценивания (пятибалльная система)</a:t>
            </a: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19481" name="Group 25"/>
          <p:cNvGraphicFramePr>
            <a:graphicFrameLocks noGrp="1"/>
          </p:cNvGraphicFramePr>
          <p:nvPr/>
        </p:nvGraphicFramePr>
        <p:xfrm>
          <a:off x="34925" y="1700213"/>
          <a:ext cx="9109075" cy="1692276"/>
        </p:xfrm>
        <a:graphic>
          <a:graphicData uri="http://schemas.openxmlformats.org/drawingml/2006/table">
            <a:tbl>
              <a:tblPr/>
              <a:tblGrid>
                <a:gridCol w="1755775"/>
                <a:gridCol w="2052638"/>
                <a:gridCol w="1717675"/>
                <a:gridCol w="1792287"/>
                <a:gridCol w="1790700"/>
              </a:tblGrid>
              <a:tr h="1366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Ф.И. студента</a:t>
                      </a:r>
                    </a:p>
                  </a:txBody>
                  <a:tcPr marL="67803" marR="678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Самооценка</a:t>
                      </a:r>
                    </a:p>
                  </a:txBody>
                  <a:tcPr marL="67803" marR="678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старшего группы</a:t>
                      </a:r>
                    </a:p>
                  </a:txBody>
                  <a:tcPr marL="67803" marR="678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Сигналь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ные карточки</a:t>
                      </a:r>
                    </a:p>
                  </a:txBody>
                  <a:tcPr marL="67803" marR="678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балл</a:t>
                      </a:r>
                    </a:p>
                  </a:txBody>
                  <a:tcPr marL="67803" marR="678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03" marR="678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03" marR="678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03" marR="678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03" marR="678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803" marR="678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8" name="Прямоугольник 4"/>
          <p:cNvSpPr>
            <a:spLocks noChangeArrowheads="1"/>
          </p:cNvSpPr>
          <p:nvPr/>
        </p:nvSpPr>
        <p:spPr bwMode="auto">
          <a:xfrm>
            <a:off x="1187450" y="3933825"/>
            <a:ext cx="554513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Сигнальные карточки:</a:t>
            </a:r>
            <a:endParaRPr lang="ru-RU" sz="2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Красная карточка-5 баллов</a:t>
            </a:r>
          </a:p>
          <a:p>
            <a:pPr eaLnBrk="0" hangingPunct="0"/>
            <a:r>
              <a:rPr lang="ru-RU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Желтая карточка-4  балла</a:t>
            </a:r>
          </a:p>
          <a:p>
            <a:pPr eaLnBrk="0" hangingPunct="0"/>
            <a:r>
              <a:rPr lang="ru-RU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Зеленая карточка-3 балла</a:t>
            </a:r>
          </a:p>
          <a:p>
            <a:pPr eaLnBrk="0" hangingPunct="0"/>
            <a:r>
              <a:rPr lang="ru-RU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Белая карточка-2 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Домашнее задание: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smtClean="0"/>
              <a:t> Составить технологические схемы на приготовление</a:t>
            </a:r>
          </a:p>
          <a:p>
            <a:r>
              <a:rPr lang="ru-RU" smtClean="0"/>
              <a:t> воздушного,</a:t>
            </a:r>
          </a:p>
          <a:p>
            <a:r>
              <a:rPr lang="ru-RU" smtClean="0"/>
              <a:t> песочного,</a:t>
            </a:r>
          </a:p>
          <a:p>
            <a:r>
              <a:rPr lang="ru-RU" smtClean="0"/>
              <a:t> пряничного теста.</a:t>
            </a:r>
          </a:p>
          <a:p>
            <a:r>
              <a:rPr lang="ru-RU" smtClean="0"/>
              <a:t> 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 descr="E:\урок\i (4).jpe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3" y="549275"/>
            <a:ext cx="8386762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E:\урок\йй.jpe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5350" y="765175"/>
            <a:ext cx="7637463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E:\урок\бб.jpe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4588" y="765175"/>
            <a:ext cx="7318375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E:\урок\рр.jpe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49275"/>
            <a:ext cx="8656638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 descr="E:\урок\юю.jpe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68313" y="692150"/>
            <a:ext cx="9864726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E:\урок\ьь.jpe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04813"/>
            <a:ext cx="4608513" cy="454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3" descr="E:\урок\зз.jpe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02000" y="2924175"/>
            <a:ext cx="5373688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E:\урок\хх.jpe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765175"/>
            <a:ext cx="755967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Вопрос: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smtClean="0"/>
              <a:t>Какие виды теста используют при приготовлении мучных кондитерских изделий?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47248" cy="569218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Правильный ответ: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29237"/>
          </a:xfrm>
        </p:spPr>
        <p:txBody>
          <a:bodyPr>
            <a:normAutofit fontScale="850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b="1" dirty="0" smtClean="0"/>
              <a:t>Песочное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b="1" dirty="0" smtClean="0"/>
              <a:t>Вафельное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b="1" dirty="0" smtClean="0"/>
              <a:t>Сдобно-пресное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b="1" dirty="0" smtClean="0"/>
              <a:t>Заварное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b="1" dirty="0" smtClean="0"/>
              <a:t>Слоеное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b="1" dirty="0" smtClean="0"/>
              <a:t>Пряничное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b="1" dirty="0" smtClean="0"/>
              <a:t>Бисквитное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b="1" dirty="0" smtClean="0"/>
              <a:t>Воздушное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b="1" dirty="0" smtClean="0"/>
              <a:t>Воздушно-ореховое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b="1" dirty="0" smtClean="0"/>
              <a:t>Миндальное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b="1" dirty="0" err="1" smtClean="0"/>
              <a:t>Крошковый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</a:t>
            </a:r>
            <a:r>
              <a:rPr lang="ru-RU" sz="3600" b="1" dirty="0" smtClean="0"/>
              <a:t>/</a:t>
            </a:r>
            <a:r>
              <a:rPr lang="ru-RU" sz="3600" b="1" dirty="0" err="1" smtClean="0"/>
              <a:t>ф</a:t>
            </a:r>
            <a:endParaRPr lang="ru-RU" sz="3600" b="1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Вопрос: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ru-RU" smtClean="0"/>
              <a:t>Какие факторы могут повлиять на качество продукции и увеличени</a:t>
            </a:r>
            <a:r>
              <a:rPr lang="ru-RU" smtClean="0">
                <a:latin typeface="Arial" charset="0"/>
              </a:rPr>
              <a:t>е</a:t>
            </a:r>
            <a:r>
              <a:rPr lang="ru-RU" smtClean="0"/>
              <a:t> производительности в целом?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Правильный ответ: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8636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3276600" y="3068638"/>
            <a:ext cx="2808288" cy="17287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 </a:t>
            </a:r>
            <a:r>
              <a:rPr lang="ru-RU" sz="2000" b="1" dirty="0"/>
              <a:t>Качество мучных кондитерских изделий</a:t>
            </a:r>
            <a:endParaRPr lang="ru-RU" sz="2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011863" y="1557338"/>
            <a:ext cx="3132137" cy="1584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Оборудование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179388" y="3500438"/>
            <a:ext cx="2808287" cy="1512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/>
              <a:t>Транспорти</a:t>
            </a:r>
            <a:endParaRPr lang="ru-RU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/>
              <a:t>рование</a:t>
            </a:r>
            <a:endParaRPr lang="ru-RU" sz="2000" b="1" dirty="0"/>
          </a:p>
        </p:txBody>
      </p:sp>
      <p:sp>
        <p:nvSpPr>
          <p:cNvPr id="7" name="Овал 6"/>
          <p:cNvSpPr/>
          <p:nvPr/>
        </p:nvSpPr>
        <p:spPr>
          <a:xfrm>
            <a:off x="5364163" y="5084763"/>
            <a:ext cx="2808287" cy="1512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Формование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 отделка</a:t>
            </a:r>
          </a:p>
        </p:txBody>
      </p:sp>
      <p:sp>
        <p:nvSpPr>
          <p:cNvPr id="8" name="Овал 7"/>
          <p:cNvSpPr/>
          <p:nvPr/>
        </p:nvSpPr>
        <p:spPr>
          <a:xfrm>
            <a:off x="2124075" y="5157788"/>
            <a:ext cx="2519363" cy="1511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Упаковка и хранение</a:t>
            </a:r>
          </a:p>
        </p:txBody>
      </p:sp>
      <p:sp>
        <p:nvSpPr>
          <p:cNvPr id="9" name="Овал 8"/>
          <p:cNvSpPr/>
          <p:nvPr/>
        </p:nvSpPr>
        <p:spPr>
          <a:xfrm>
            <a:off x="3563938" y="1196975"/>
            <a:ext cx="2303462" cy="1511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Замес теста</a:t>
            </a:r>
          </a:p>
        </p:txBody>
      </p:sp>
      <p:sp>
        <p:nvSpPr>
          <p:cNvPr id="11" name="Овал 10"/>
          <p:cNvSpPr/>
          <p:nvPr/>
        </p:nvSpPr>
        <p:spPr>
          <a:xfrm>
            <a:off x="6372225" y="3429000"/>
            <a:ext cx="2447925" cy="1512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Выпечка полуфабрикатов</a:t>
            </a:r>
          </a:p>
        </p:txBody>
      </p:sp>
      <p:sp>
        <p:nvSpPr>
          <p:cNvPr id="10" name="Овал 9"/>
          <p:cNvSpPr/>
          <p:nvPr/>
        </p:nvSpPr>
        <p:spPr>
          <a:xfrm>
            <a:off x="684213" y="1844675"/>
            <a:ext cx="2303462" cy="1512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Сырье</a:t>
            </a:r>
            <a:r>
              <a:rPr lang="ru-RU" sz="2000" b="1">
                <a:solidFill>
                  <a:schemeClr val="tx1"/>
                </a:solidFill>
                <a:latin typeface="Arial" charset="0"/>
                <a:cs typeface="Times New Roman" pitchFamily="18" charset="0"/>
                <a:hlinkClick r:id="rId2" action="ppaction://hlinksldjump"/>
              </a:rPr>
              <a:t> </a:t>
            </a:r>
            <a:endParaRPr lang="ru-RU" sz="20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7419" name="Rectangle 3"/>
          <p:cNvSpPr>
            <a:spLocks noChangeArrowheads="1"/>
          </p:cNvSpPr>
          <p:nvPr/>
        </p:nvSpPr>
        <p:spPr bwMode="auto">
          <a:xfrm>
            <a:off x="4479925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>
            <a:stCxn id="9" idx="4"/>
            <a:endCxn id="4" idx="0"/>
          </p:cNvCxnSpPr>
          <p:nvPr/>
        </p:nvCxnSpPr>
        <p:spPr>
          <a:xfrm flipH="1">
            <a:off x="4679950" y="2708275"/>
            <a:ext cx="36513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5" idx="3"/>
            <a:endCxn id="4" idx="7"/>
          </p:cNvCxnSpPr>
          <p:nvPr/>
        </p:nvCxnSpPr>
        <p:spPr>
          <a:xfrm flipH="1">
            <a:off x="5672138" y="2908300"/>
            <a:ext cx="798512" cy="414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1" idx="2"/>
          </p:cNvCxnSpPr>
          <p:nvPr/>
        </p:nvCxnSpPr>
        <p:spPr>
          <a:xfrm flipH="1" flipV="1">
            <a:off x="6011863" y="4149725"/>
            <a:ext cx="360362" cy="34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7" idx="1"/>
          </p:cNvCxnSpPr>
          <p:nvPr/>
        </p:nvCxnSpPr>
        <p:spPr>
          <a:xfrm flipH="1" flipV="1">
            <a:off x="5364163" y="4652963"/>
            <a:ext cx="411162" cy="654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3924300" y="4724400"/>
            <a:ext cx="287338" cy="50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916238" y="4076700"/>
            <a:ext cx="431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843213" y="2924175"/>
            <a:ext cx="649287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827088" y="1989138"/>
            <a:ext cx="360362" cy="360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2" action="ppaction://hlinksldjump"/>
              </a:rPr>
              <a:t>1</a:t>
            </a:r>
            <a:endParaRPr lang="ru-RU" dirty="0"/>
          </a:p>
        </p:txBody>
      </p:sp>
      <p:sp>
        <p:nvSpPr>
          <p:cNvPr id="42" name="Овал 41"/>
          <p:cNvSpPr/>
          <p:nvPr/>
        </p:nvSpPr>
        <p:spPr>
          <a:xfrm>
            <a:off x="2268538" y="5157788"/>
            <a:ext cx="358775" cy="358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3" action="ppaction://hlinksldjump"/>
              </a:rPr>
              <a:t>6</a:t>
            </a:r>
            <a:endParaRPr lang="ru-RU" dirty="0"/>
          </a:p>
        </p:txBody>
      </p:sp>
      <p:sp>
        <p:nvSpPr>
          <p:cNvPr id="43" name="Овал 42"/>
          <p:cNvSpPr/>
          <p:nvPr/>
        </p:nvSpPr>
        <p:spPr>
          <a:xfrm>
            <a:off x="5724525" y="5084763"/>
            <a:ext cx="360363" cy="360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4" action="ppaction://hlinksldjump"/>
              </a:rPr>
              <a:t>5</a:t>
            </a:r>
            <a:endParaRPr lang="ru-RU" dirty="0"/>
          </a:p>
        </p:txBody>
      </p:sp>
      <p:sp>
        <p:nvSpPr>
          <p:cNvPr id="44" name="Овал 43"/>
          <p:cNvSpPr/>
          <p:nvPr/>
        </p:nvSpPr>
        <p:spPr>
          <a:xfrm>
            <a:off x="6443663" y="3429000"/>
            <a:ext cx="360362" cy="360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5" action="ppaction://hlinksldjump"/>
              </a:rPr>
              <a:t>4</a:t>
            </a:r>
            <a:endParaRPr lang="ru-RU" dirty="0"/>
          </a:p>
        </p:txBody>
      </p:sp>
      <p:sp>
        <p:nvSpPr>
          <p:cNvPr id="45" name="Овал 44"/>
          <p:cNvSpPr/>
          <p:nvPr/>
        </p:nvSpPr>
        <p:spPr>
          <a:xfrm>
            <a:off x="6516688" y="1484313"/>
            <a:ext cx="358775" cy="360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6" action="ppaction://hlinksldjump"/>
              </a:rPr>
              <a:t>3</a:t>
            </a:r>
            <a:endParaRPr lang="ru-RU" dirty="0"/>
          </a:p>
        </p:txBody>
      </p:sp>
      <p:sp>
        <p:nvSpPr>
          <p:cNvPr id="46" name="Овал 45"/>
          <p:cNvSpPr/>
          <p:nvPr/>
        </p:nvSpPr>
        <p:spPr>
          <a:xfrm>
            <a:off x="3708400" y="1196975"/>
            <a:ext cx="358775" cy="360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7" action="ppaction://hlinksldjump"/>
              </a:rPr>
              <a:t>2</a:t>
            </a:r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468313" y="3500438"/>
            <a:ext cx="358775" cy="360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8" action="ppaction://hlinksldjump"/>
              </a:rPr>
              <a:t>7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Деловая игра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algn="just"/>
            <a:r>
              <a:rPr lang="en-US" b="1" smtClean="0"/>
              <a:t>I</a:t>
            </a:r>
            <a:r>
              <a:rPr lang="ru-RU" b="1" smtClean="0"/>
              <a:t> гр.- специалисты по приготовлению бисквитного теста и изделий из него.</a:t>
            </a:r>
          </a:p>
          <a:p>
            <a:pPr algn="just"/>
            <a:r>
              <a:rPr lang="en-US" b="1" smtClean="0"/>
              <a:t>II</a:t>
            </a:r>
            <a:r>
              <a:rPr lang="ru-RU" b="1" smtClean="0"/>
              <a:t> гр. -  специалисты по приготовлению слоеного теста и изделий из него.</a:t>
            </a:r>
          </a:p>
          <a:p>
            <a:pPr algn="just"/>
            <a:r>
              <a:rPr lang="en-US" b="1" smtClean="0"/>
              <a:t>III</a:t>
            </a:r>
            <a:r>
              <a:rPr lang="ru-RU" b="1" smtClean="0"/>
              <a:t> гр. -  специалисты по приготовлению заварного теста и изделий из него.</a:t>
            </a:r>
          </a:p>
          <a:p>
            <a:pPr algn="just"/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E:\урок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549275"/>
            <a:ext cx="499268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 descr="E:\урок\i (3)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300" y="3573463"/>
            <a:ext cx="4914900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Схема приготовления бисквитного теста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850" y="1700213"/>
            <a:ext cx="1800225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яйца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19475" y="3141663"/>
            <a:ext cx="1800225" cy="719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Добавление в массу муки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16238" y="4221163"/>
            <a:ext cx="3024187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Формование (разлив теста в формы)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16238" y="5157788"/>
            <a:ext cx="3024187" cy="719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Выпечка, охлаждение, </a:t>
            </a:r>
            <a:r>
              <a:rPr lang="ru-RU" dirty="0" err="1"/>
              <a:t>выстаивание</a:t>
            </a:r>
            <a:r>
              <a:rPr lang="ru-RU" dirty="0"/>
              <a:t> </a:t>
            </a:r>
            <a:r>
              <a:rPr lang="ru-RU" dirty="0" err="1"/>
              <a:t>п</a:t>
            </a:r>
            <a:r>
              <a:rPr lang="ru-RU" dirty="0"/>
              <a:t>/</a:t>
            </a:r>
            <a:r>
              <a:rPr lang="ru-RU" dirty="0" err="1"/>
              <a:t>ф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04025" y="1773238"/>
            <a:ext cx="1800225" cy="719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эссенция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87450" y="2708275"/>
            <a:ext cx="1800225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Взбивание массы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11413" y="1700213"/>
            <a:ext cx="1800225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сахар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92500" y="6137275"/>
            <a:ext cx="1800225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отделка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00563" y="1700213"/>
            <a:ext cx="1800225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мука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867400" y="6137275"/>
            <a:ext cx="1800225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Укладка и упаковка</a:t>
            </a:r>
          </a:p>
        </p:txBody>
      </p:sp>
      <p:cxnSp>
        <p:nvCxnSpPr>
          <p:cNvPr id="14" name="Прямая соединительная линия 13"/>
          <p:cNvCxnSpPr>
            <a:stCxn id="3" idx="2"/>
          </p:cNvCxnSpPr>
          <p:nvPr/>
        </p:nvCxnSpPr>
        <p:spPr>
          <a:xfrm>
            <a:off x="1223963" y="2420938"/>
            <a:ext cx="107950" cy="287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2555875" y="2420938"/>
            <a:ext cx="215900" cy="287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87675" y="3284538"/>
            <a:ext cx="43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716463" y="2420938"/>
            <a:ext cx="0" cy="72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4" idx="3"/>
          </p:cNvCxnSpPr>
          <p:nvPr/>
        </p:nvCxnSpPr>
        <p:spPr>
          <a:xfrm flipH="1">
            <a:off x="5219700" y="2492375"/>
            <a:ext cx="1944688" cy="1008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4" idx="2"/>
          </p:cNvCxnSpPr>
          <p:nvPr/>
        </p:nvCxnSpPr>
        <p:spPr>
          <a:xfrm flipH="1">
            <a:off x="4284663" y="3860800"/>
            <a:ext cx="34925" cy="360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5" idx="2"/>
            <a:endCxn id="6" idx="0"/>
          </p:cNvCxnSpPr>
          <p:nvPr/>
        </p:nvCxnSpPr>
        <p:spPr>
          <a:xfrm>
            <a:off x="4427538" y="4941888"/>
            <a:ext cx="0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6" idx="2"/>
            <a:endCxn id="10" idx="0"/>
          </p:cNvCxnSpPr>
          <p:nvPr/>
        </p:nvCxnSpPr>
        <p:spPr>
          <a:xfrm flipH="1">
            <a:off x="4392613" y="5876925"/>
            <a:ext cx="34925" cy="260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10" idx="3"/>
            <a:endCxn id="12" idx="1"/>
          </p:cNvCxnSpPr>
          <p:nvPr/>
        </p:nvCxnSpPr>
        <p:spPr>
          <a:xfrm>
            <a:off x="5292725" y="6497638"/>
            <a:ext cx="574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253</TotalTime>
  <Words>459</Words>
  <Application>Microsoft Office PowerPoint</Application>
  <PresentationFormat>Экран (4:3)</PresentationFormat>
  <Paragraphs>125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Яркая</vt:lpstr>
      <vt:lpstr>Тема: Технология приготовления мучных кондитерских изделий.</vt:lpstr>
      <vt:lpstr>Лист оценивания (пятибалльная система) </vt:lpstr>
      <vt:lpstr>Вопрос:</vt:lpstr>
      <vt:lpstr>Правильный ответ:</vt:lpstr>
      <vt:lpstr>Вопрос:</vt:lpstr>
      <vt:lpstr>Правильный ответ:</vt:lpstr>
      <vt:lpstr>Деловая игра</vt:lpstr>
      <vt:lpstr>Слайд 8</vt:lpstr>
      <vt:lpstr>Схема приготовления бисквитного теста</vt:lpstr>
      <vt:lpstr>Вопросы:</vt:lpstr>
      <vt:lpstr>Слайд 11</vt:lpstr>
      <vt:lpstr>Схема приготовления заварного теста</vt:lpstr>
      <vt:lpstr>Вопросы:</vt:lpstr>
      <vt:lpstr>Слайд 14</vt:lpstr>
      <vt:lpstr>Схема приготовления слоеного теста</vt:lpstr>
      <vt:lpstr>Продолжение схемы</vt:lpstr>
      <vt:lpstr>Вопросы:</vt:lpstr>
      <vt:lpstr>Какие виды изделий можно приготовить из разных видов теста?  Назовите «трудные» места в приготовлении различных видов теста </vt:lpstr>
      <vt:lpstr>Критерии оценок</vt:lpstr>
      <vt:lpstr>Домашнее задание: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Технология приготовления мучных кондитерских изделий.</dc:title>
  <dc:creator>Работа</dc:creator>
  <cp:lastModifiedBy>Прокудина</cp:lastModifiedBy>
  <cp:revision>26</cp:revision>
  <dcterms:created xsi:type="dcterms:W3CDTF">2013-10-09T05:25:50Z</dcterms:created>
  <dcterms:modified xsi:type="dcterms:W3CDTF">2013-10-10T08:35:35Z</dcterms:modified>
</cp:coreProperties>
</file>